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60" r:id="rId4"/>
    <p:sldId id="259" r:id="rId5"/>
    <p:sldId id="264" r:id="rId6"/>
    <p:sldId id="261" r:id="rId7"/>
    <p:sldId id="266" r:id="rId8"/>
    <p:sldId id="267" r:id="rId9"/>
    <p:sldId id="262" r:id="rId10"/>
    <p:sldId id="263" r:id="rId11"/>
    <p:sldId id="269" r:id="rId12"/>
    <p:sldId id="268" r:id="rId13"/>
    <p:sldId id="26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86D"/>
    <a:srgbClr val="F9D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3" autoAdjust="0"/>
    <p:restoredTop sz="93971" autoAdjust="0"/>
  </p:normalViewPr>
  <p:slideViewPr>
    <p:cSldViewPr snapToGrid="0">
      <p:cViewPr varScale="1">
        <p:scale>
          <a:sx n="69" d="100"/>
          <a:sy n="69" d="100"/>
        </p:scale>
        <p:origin x="308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F153-9D97-48B2-8873-CA93E4C74781}" type="datetimeFigureOut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EBF64-B29B-4EFE-A53C-D27061CE92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23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08866-7E6A-46FF-B77A-408F51924D99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1D02E-A852-4B44-B0CC-A05B4AB5D2FD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CC09-B69A-495B-9A30-EE77032C7C9F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08EFA-F50F-4252-9BCE-D76EDF5C5C25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3A27-C8FD-48C8-8E45-748A52D09F3F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73FB0-6F37-4112-93E5-B6F39C837FB0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B7074-003B-40D0-88C6-99960A2ABD24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C2061-83B6-443E-BB5E-51279FEAD12E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3912-7046-4FBE-BDA2-01BED4F01B06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25BAB-7557-4588-AE34-0C410BBBD446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225E-9018-425F-9718-331B6F0B9949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E4E8C-5FC0-4178-8A21-10446618F070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5B0A2E34-17E6-46B6-A0CD-23734D57E7F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90000">
                        <a14:foregroundMark x1="43875" y1="31400" x2="49250" y2="31700"/>
                        <a14:foregroundMark x1="58375" y1="31800" x2="65125" y2="30700"/>
                        <a14:foregroundMark x1="38125" y1="19000" x2="38375" y2="26400"/>
                        <a14:foregroundMark x1="21125" y1="52700" x2="17500" y2="61200"/>
                        <a14:foregroundMark x1="20000" y1="76100" x2="3250" y2="72100"/>
                        <a14:foregroundMark x1="67500" y1="20500" x2="59250" y2="27900"/>
                        <a14:foregroundMark x1="55875" y1="25500" x2="59250" y2="25300"/>
                        <a14:foregroundMark x1="500" y1="74800" x2="10500" y2="77600"/>
                        <a14:backgroundMark x1="5375" y1="66800" x2="9000" y2="57400"/>
                        <a14:backgroundMark x1="7875" y1="68900" x2="13375" y2="69100"/>
                        <a14:backgroundMark x1="5125" y1="81800" x2="14750" y2="94400"/>
                        <a14:backgroundMark x1="70500" y1="31000" x2="73875" y2="25900"/>
                        <a14:backgroundMark x1="70500" y1="29300" x2="70625" y2="26700"/>
                        <a14:backgroundMark x1="76000" y1="68200" x2="85750" y2="81500"/>
                        <a14:backgroundMark x1="69000" y1="64400" x2="71500" y2="69000"/>
                        <a14:backgroundMark x1="22000" y1="96500" x2="35750" y2="96700"/>
                        <a14:backgroundMark x1="1500" y1="79100" x2="6625" y2="79600"/>
                        <a14:backgroundMark x1="1000" y1="77600" x2="1500" y2="78400"/>
                        <a14:backgroundMark x1="39000" y1="94200" x2="50125" y2="95900"/>
                        <a14:backgroundMark x1="49125" y1="89600" x2="58375" y2="94300"/>
                        <a14:backgroundMark x1="67125" y1="67900" x2="68125" y2="7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78" y="-89092"/>
            <a:ext cx="4737777" cy="592222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-86071" y="3555583"/>
            <a:ext cx="53229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8800" b="1" dirty="0" smtClean="0">
                <a:solidFill>
                  <a:schemeClr val="bg1"/>
                </a:solidFill>
                <a:latin typeface="+mj-ea"/>
                <a:ea typeface="+mj-ea"/>
              </a:rPr>
              <a:t>CNN</a:t>
            </a:r>
          </a:p>
          <a:p>
            <a:pPr algn="r"/>
            <a:r>
              <a:rPr lang="zh-TW" altLang="en-US" sz="8800" b="1" dirty="0" smtClean="0">
                <a:solidFill>
                  <a:schemeClr val="bg1"/>
                </a:solidFill>
                <a:latin typeface="+mj-ea"/>
                <a:ea typeface="+mj-ea"/>
              </a:rPr>
              <a:t>貓狗辨識</a:t>
            </a:r>
            <a:endParaRPr lang="zh-TW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33200" y1="32086" x2="26400" y2="26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26702" y="27710"/>
            <a:ext cx="2248625" cy="16819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2000" y1="18400" x2="81600" y2="11200"/>
                        <a14:foregroundMark x1="35200" y1="13600" x2="36000" y2="6800"/>
                        <a14:foregroundMark x1="82400" y1="20800" x2="80800" y2="25600"/>
                        <a14:foregroundMark x1="9200" y1="34800" x2="4800" y2="50800"/>
                        <a14:backgroundMark x1="2000" y1="66000" x2="800" y2="58400"/>
                        <a14:backgroundMark x1="4800" y1="35200" x2="2800" y2="48800"/>
                        <a14:backgroundMark x1="2400" y1="69600" x2="2400" y2="76000"/>
                        <a14:backgroundMark x1="1200" y1="78000" x2="0" y2="79600"/>
                        <a14:backgroundMark x1="2000" y1="82000" x2="2800" y2="9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2392218" cy="23922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13811" y="6198255"/>
            <a:ext cx="362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chemeClr val="accent2"/>
                </a:solidFill>
                <a:latin typeface="+mj-ea"/>
                <a:ea typeface="+mj-ea"/>
              </a:rPr>
              <a:t>- 1072B0006</a:t>
            </a:r>
            <a:r>
              <a:rPr lang="zh-TW" altLang="en-US" sz="2800" b="1" dirty="0" smtClean="0">
                <a:solidFill>
                  <a:schemeClr val="accent2"/>
                </a:solidFill>
                <a:latin typeface="+mj-ea"/>
                <a:ea typeface="+mj-ea"/>
              </a:rPr>
              <a:t> 謝可安</a:t>
            </a:r>
            <a:endParaRPr lang="zh-TW" altLang="en-US" sz="2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86" b="99206" l="51000" r="93500">
                        <a14:foregroundMark x1="54167" y1="73175" x2="66750" y2="91587"/>
                        <a14:foregroundMark x1="55917" y1="68889" x2="53750" y2="73810"/>
                        <a14:foregroundMark x1="61333" y1="36349" x2="69917" y2="17937"/>
                        <a14:foregroundMark x1="65917" y1="33333" x2="68750" y2="31429"/>
                        <a14:foregroundMark x1="78667" y1="24127" x2="85417" y2="36984"/>
                        <a14:foregroundMark x1="84583" y1="17937" x2="88750" y2="36190"/>
                        <a14:foregroundMark x1="70833" y1="9683" x2="65667" y2="22063"/>
                        <a14:foregroundMark x1="74583" y1="16984" x2="74917" y2="21270"/>
                        <a14:foregroundMark x1="65000" y1="23016" x2="66833" y2="14921"/>
                        <a14:foregroundMark x1="87000" y1="22857" x2="87750" y2="26349"/>
                        <a14:foregroundMark x1="57333" y1="56349" x2="55583" y2="63968"/>
                        <a14:foregroundMark x1="60250" y1="37937" x2="58500" y2="52540"/>
                        <a14:backgroundMark x1="91000" y1="85556" x2="90000" y2="96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115" t="4651" r="6829"/>
          <a:stretch/>
        </p:blipFill>
        <p:spPr>
          <a:xfrm flipH="1">
            <a:off x="9428254" y="3407229"/>
            <a:ext cx="2763747" cy="34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10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142000" y="231047"/>
            <a:ext cx="390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bg1"/>
                </a:solidFill>
                <a:latin typeface="+mj-ea"/>
                <a:ea typeface="+mj-ea"/>
              </a:rPr>
              <a:t>終</a:t>
            </a:r>
            <a:r>
              <a:rPr lang="en-US" altLang="zh-TW" sz="6000" b="1" dirty="0" smtClean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r>
              <a:rPr lang="zh-TW" altLang="en-US" sz="6000" b="1" dirty="0" smtClean="0">
                <a:solidFill>
                  <a:schemeClr val="bg1"/>
                </a:solidFill>
                <a:latin typeface="+mj-ea"/>
                <a:ea typeface="+mj-ea"/>
              </a:rPr>
              <a:t>於</a:t>
            </a:r>
            <a:r>
              <a:rPr lang="en-US" altLang="zh-TW" sz="6000" b="1" dirty="0" smtClean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zh-TW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12" y="1380398"/>
            <a:ext cx="6842375" cy="48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71091" y="2888809"/>
            <a:ext cx="390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bg1"/>
                </a:solidFill>
                <a:latin typeface="+mj-ea"/>
                <a:ea typeface="+mj-ea"/>
              </a:rPr>
              <a:t>混淆</a:t>
            </a:r>
            <a:r>
              <a:rPr lang="zh-TW" altLang="en-US" sz="6000" b="1" dirty="0">
                <a:solidFill>
                  <a:schemeClr val="bg1"/>
                </a:solidFill>
                <a:latin typeface="+mj-ea"/>
                <a:ea typeface="+mj-ea"/>
              </a:rPr>
              <a:t>矩陣</a:t>
            </a:r>
            <a:endParaRPr lang="zh-TW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91" y="563387"/>
            <a:ext cx="5651060" cy="58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7818" y="2896733"/>
            <a:ext cx="390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bg1"/>
                </a:solidFill>
                <a:latin typeface="+mj-ea"/>
                <a:ea typeface="+mj-ea"/>
              </a:rPr>
              <a:t>貢獻</a:t>
            </a:r>
            <a:endParaRPr lang="zh-TW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92217" y="3558453"/>
            <a:ext cx="2411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+mj-ea"/>
                <a:ea typeface="+mj-ea"/>
              </a:rPr>
              <a:t>資料增強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927108" y="1392201"/>
            <a:ext cx="2341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拼湊程式</a:t>
            </a:r>
            <a:endParaRPr lang="en-US" altLang="zh-TW" sz="40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TW" sz="4000" dirty="0" smtClean="0">
                <a:solidFill>
                  <a:schemeClr val="bg1"/>
                </a:solidFill>
                <a:latin typeface="+mj-ea"/>
                <a:ea typeface="+mj-ea"/>
              </a:rPr>
              <a:t>(debug)</a:t>
            </a:r>
            <a:endParaRPr lang="zh-TW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253018" y="5109152"/>
            <a:ext cx="5690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TW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失敗的</a:t>
            </a:r>
            <a:r>
              <a:rPr lang="en-US" altLang="zh-TW" sz="4000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TW" altLang="en-US" sz="4000" dirty="0" smtClean="0">
                <a:solidFill>
                  <a:schemeClr val="bg1"/>
                </a:solidFill>
                <a:latin typeface="+mj-ea"/>
                <a:ea typeface="+mj-ea"/>
              </a:rPr>
              <a:t>混淆矩陣</a:t>
            </a:r>
            <a:endParaRPr lang="zh-TW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99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51156" y="3591881"/>
            <a:ext cx="22493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8800" b="1" dirty="0">
                <a:solidFill>
                  <a:prstClr val="white"/>
                </a:solidFill>
                <a:latin typeface="Microsoft JhengHei UI"/>
              </a:rPr>
              <a:t>End</a:t>
            </a:r>
            <a:endParaRPr lang="zh-TW" altLang="en-US" sz="8800" b="1" dirty="0">
              <a:solidFill>
                <a:prstClr val="white"/>
              </a:solidFill>
              <a:latin typeface="Microsoft JhengHei U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 rot="21219412">
            <a:off x="1816425" y="4147458"/>
            <a:ext cx="22953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b="1" dirty="0" smtClean="0">
                <a:solidFill>
                  <a:schemeClr val="bg1"/>
                </a:solidFill>
                <a:latin typeface="+mj-ea"/>
                <a:ea typeface="+mj-ea"/>
              </a:rPr>
              <a:t>The</a:t>
            </a:r>
            <a:endParaRPr lang="zh-TW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0000" r="100000">
                        <a14:foregroundMark x1="89625" y1="5755" x2="87125" y2="10552"/>
                        <a14:foregroundMark x1="86625" y1="15348" x2="87750" y2="19424"/>
                        <a14:backgroundMark x1="70000" y1="9113" x2="57625" y2="37650"/>
                        <a14:backgroundMark x1="67125" y1="6475" x2="52750" y2="29496"/>
                        <a14:backgroundMark x1="57625" y1="7674" x2="51625" y2="7914"/>
                        <a14:backgroundMark x1="52375" y1="28777" x2="52125" y2="30935"/>
                        <a14:backgroundMark x1="52125" y1="30935" x2="52375" y2="36451"/>
                        <a14:backgroundMark x1="51125" y1="33813" x2="53875" y2="45084"/>
                        <a14:backgroundMark x1="54750" y1="39808" x2="55375" y2="47242"/>
                        <a14:backgroundMark x1="71000" y1="5995" x2="72000" y2="19185"/>
                        <a14:backgroundMark x1="80000" y1="3118" x2="85375" y2="4077"/>
                        <a14:backgroundMark x1="86375" y1="4556" x2="90125" y2="480"/>
                        <a14:backgroundMark x1="69875" y1="23501" x2="62250" y2="43165"/>
                        <a14:backgroundMark x1="94125" y1="6235" x2="95625" y2="26139"/>
                        <a14:backgroundMark x1="84500" y1="40528" x2="83375" y2="40767"/>
                        <a14:backgroundMark x1="85375" y1="41007" x2="85625" y2="37410"/>
                        <a14:backgroundMark x1="83500" y1="38369" x2="83500" y2="41487"/>
                        <a14:backgroundMark x1="82750" y1="41487" x2="83750" y2="35492"/>
                        <a14:backgroundMark x1="80875" y1="61871" x2="83125" y2="77938"/>
                        <a14:backgroundMark x1="80000" y1="64029" x2="81625" y2="79856"/>
                        <a14:backgroundMark x1="84875" y1="63789" x2="84125" y2="93765"/>
                        <a14:backgroundMark x1="87500" y1="64988" x2="86625" y2="90647"/>
                        <a14:backgroundMark x1="91250" y1="44604" x2="98250" y2="41247"/>
                        <a14:backgroundMark x1="95500" y1="46043" x2="98250" y2="44604"/>
                        <a14:backgroundMark x1="97750" y1="47242" x2="98500" y2="45084"/>
                        <a14:backgroundMark x1="99125" y1="46763" x2="98875" y2="47002"/>
                        <a14:backgroundMark x1="88125" y1="59233" x2="93625" y2="58034"/>
                        <a14:backgroundMark x1="93625" y1="56355" x2="99250" y2="56595"/>
                        <a14:backgroundMark x1="51500" y1="75540" x2="53625" y2="93765"/>
                        <a14:backgroundMark x1="79750" y1="6235" x2="78500" y2="719"/>
                        <a14:backgroundMark x1="50750" y1="56355" x2="50500" y2="53237"/>
                        <a14:backgroundMark x1="56625" y1="74580" x2="58250" y2="90647"/>
                        <a14:backgroundMark x1="60500" y1="72182" x2="62875" y2="89928"/>
                        <a14:backgroundMark x1="67000" y1="98561" x2="67250" y2="93765"/>
                        <a14:backgroundMark x1="84750" y1="35012" x2="88500" y2="26619"/>
                        <a14:backgroundMark x1="58250" y1="58273" x2="56250" y2="55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21"/>
          <a:stretch/>
        </p:blipFill>
        <p:spPr>
          <a:xfrm>
            <a:off x="3788750" y="1772313"/>
            <a:ext cx="4866531" cy="50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6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04895" y="266324"/>
            <a:ext cx="2182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bg1"/>
                </a:solidFill>
                <a:latin typeface="+mj-ea"/>
                <a:ea typeface="+mj-ea"/>
              </a:rPr>
              <a:t>方法</a:t>
            </a:r>
            <a:endParaRPr lang="zh-TW" altLang="en-US" sz="7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200754" y="2002169"/>
            <a:ext cx="3277199" cy="4354181"/>
            <a:chOff x="1200754" y="2002169"/>
            <a:chExt cx="3277199" cy="4354181"/>
          </a:xfrm>
        </p:grpSpPr>
        <p:sp>
          <p:nvSpPr>
            <p:cNvPr id="7" name="文字方塊 6"/>
            <p:cNvSpPr txBox="1"/>
            <p:nvPr/>
          </p:nvSpPr>
          <p:spPr>
            <a:xfrm>
              <a:off x="1445955" y="5525353"/>
              <a:ext cx="2786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+mj-ea"/>
                  <a:ea typeface="+mj-ea"/>
                </a:rPr>
                <a:t>資料增強</a:t>
              </a:r>
              <a:endParaRPr lang="zh-TW" altLang="en-US" sz="4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8" t="19906" r="43570" b="-124"/>
            <a:stretch/>
          </p:blipFill>
          <p:spPr>
            <a:xfrm>
              <a:off x="1200754" y="2002169"/>
              <a:ext cx="3277199" cy="3183343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7560406" y="5525352"/>
            <a:ext cx="1658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  <a:latin typeface="+mj-ea"/>
                <a:ea typeface="+mj-ea"/>
              </a:rPr>
              <a:t>CNN</a:t>
            </a:r>
            <a:endParaRPr lang="zh-TW" altLang="en-US" sz="4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03" y="2593963"/>
            <a:ext cx="6676289" cy="18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72"/>
          <a:stretch/>
        </p:blipFill>
        <p:spPr>
          <a:xfrm rot="5400000">
            <a:off x="941100" y="1575578"/>
            <a:ext cx="5223167" cy="370684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6"/>
          <a:stretch/>
        </p:blipFill>
        <p:spPr>
          <a:xfrm rot="5400000">
            <a:off x="6352268" y="1651859"/>
            <a:ext cx="4516664" cy="3706844"/>
          </a:xfrm>
          <a:prstGeom prst="rect">
            <a:avLst/>
          </a:prstGeom>
        </p:spPr>
      </p:pic>
      <p:cxnSp>
        <p:nvCxnSpPr>
          <p:cNvPr id="24" name="肘形接點 23"/>
          <p:cNvCxnSpPr>
            <a:stCxn id="21" idx="3"/>
            <a:endCxn id="22" idx="1"/>
          </p:cNvCxnSpPr>
          <p:nvPr/>
        </p:nvCxnSpPr>
        <p:spPr>
          <a:xfrm rot="5400000" flipH="1" flipV="1">
            <a:off x="3684824" y="1114809"/>
            <a:ext cx="4793635" cy="5057916"/>
          </a:xfrm>
          <a:prstGeom prst="bentConnector5">
            <a:avLst>
              <a:gd name="adj1" fmla="val -4769"/>
              <a:gd name="adj2" fmla="val 53492"/>
              <a:gd name="adj3" fmla="val 104769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2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53309" y="404869"/>
            <a:ext cx="888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bg1"/>
                </a:solidFill>
                <a:latin typeface="+mj-ea"/>
                <a:ea typeface="+mj-ea"/>
              </a:rPr>
              <a:t>Bernoulli Response</a:t>
            </a:r>
            <a:endParaRPr lang="zh-TW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5" t="42040" r="9043" b="17801"/>
          <a:stretch/>
        </p:blipFill>
        <p:spPr>
          <a:xfrm>
            <a:off x="1432238" y="2253671"/>
            <a:ext cx="9327524" cy="31957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68945" y="4719782"/>
            <a:ext cx="1034473" cy="314036"/>
          </a:xfrm>
          <a:prstGeom prst="rect">
            <a:avLst/>
          </a:prstGeom>
          <a:solidFill>
            <a:schemeClr val="accent1">
              <a:lumMod val="60000"/>
              <a:lumOff val="40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2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53309" y="2705725"/>
            <a:ext cx="88853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 smtClean="0">
                <a:solidFill>
                  <a:schemeClr val="bg1"/>
                </a:solidFill>
                <a:latin typeface="+mj-ea"/>
                <a:ea typeface="+mj-ea"/>
              </a:rPr>
              <a:t>訓練成果</a:t>
            </a:r>
            <a:endParaRPr lang="zh-TW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2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63573" y="415774"/>
            <a:ext cx="8864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bg1"/>
                </a:solidFill>
                <a:latin typeface="+mj-ea"/>
                <a:ea typeface="+mj-ea"/>
              </a:rPr>
              <a:t>幫大家複習</a:t>
            </a:r>
            <a:r>
              <a:rPr lang="en-US" altLang="zh-TW" sz="6000" b="1" dirty="0" smtClean="0">
                <a:solidFill>
                  <a:srgbClr val="C3986D"/>
                </a:solidFill>
                <a:latin typeface="+mj-ea"/>
                <a:ea typeface="+mj-ea"/>
              </a:rPr>
              <a:t>overfitting</a:t>
            </a:r>
            <a:endParaRPr lang="zh-TW" altLang="en-US" sz="6000" b="1" dirty="0">
              <a:solidFill>
                <a:srgbClr val="C3986D"/>
              </a:solidFill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323" y="1973891"/>
            <a:ext cx="4725477" cy="33535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5" y="1973891"/>
            <a:ext cx="4801694" cy="33535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29603" y="5500577"/>
            <a:ext cx="1715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沒</a:t>
            </a:r>
            <a:r>
              <a:rPr lang="en-US" altLang="zh-TW" sz="2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Dropout</a:t>
            </a:r>
            <a:endParaRPr lang="zh-TW" altLang="en-US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323282" y="5500577"/>
            <a:ext cx="1715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有</a:t>
            </a:r>
            <a:r>
              <a:rPr lang="en-US" altLang="zh-TW" sz="2400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Dropout</a:t>
            </a:r>
            <a:endParaRPr lang="zh-TW" altLang="en-US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25638" y="415773"/>
            <a:ext cx="41136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6000" b="1" dirty="0">
                <a:solidFill>
                  <a:schemeClr val="bg2">
                    <a:lumMod val="90000"/>
                  </a:schemeClr>
                </a:solidFill>
                <a:latin typeface="Microsoft JhengHei UI"/>
              </a:rPr>
              <a:t>overfitting</a:t>
            </a:r>
            <a:endParaRPr lang="zh-TW" altLang="en-US" sz="6000" b="1" dirty="0">
              <a:solidFill>
                <a:schemeClr val="bg2">
                  <a:lumMod val="90000"/>
                </a:schemeClr>
              </a:solidFill>
              <a:latin typeface="Microsoft JhengHei UI"/>
            </a:endParaRPr>
          </a:p>
        </p:txBody>
      </p:sp>
    </p:spTree>
    <p:extLst>
      <p:ext uri="{BB962C8B-B14F-4D97-AF65-F5344CB8AC3E}">
        <p14:creationId xmlns:p14="http://schemas.microsoft.com/office/powerpoint/2010/main" val="145896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142000" y="231047"/>
            <a:ext cx="390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bg1"/>
                </a:solidFill>
                <a:latin typeface="+mj-ea"/>
                <a:ea typeface="+mj-ea"/>
              </a:rPr>
              <a:t>資料增強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66" y="1442726"/>
            <a:ext cx="6776667" cy="48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8" t="26721" r="7899" b="7095"/>
          <a:stretch/>
        </p:blipFill>
        <p:spPr>
          <a:xfrm>
            <a:off x="1529600" y="1033234"/>
            <a:ext cx="9132800" cy="50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519521"/>
      </p:ext>
    </p:extLst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正正正黑">
      <a:majorFont>
        <a:latin typeface="Microsoft JhengHei UI"/>
        <a:ea typeface="Microsoft JhengHei UI"/>
        <a:cs typeface=""/>
      </a:majorFont>
      <a:minorFont>
        <a:latin typeface="Georgia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61</Words>
  <Application>Microsoft Office PowerPoint</Application>
  <PresentationFormat>寬螢幕</PresentationFormat>
  <Paragraphs>35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Microsoft JhengHei UI</vt:lpstr>
      <vt:lpstr>新細明體</vt:lpstr>
      <vt:lpstr>Arial</vt:lpstr>
      <vt:lpstr>Calibri</vt:lpstr>
      <vt:lpstr>Georgia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Hsieh Jiun-Cheng</dc:creator>
  <cp:lastModifiedBy>Hsieh Jiun-Cheng</cp:lastModifiedBy>
  <cp:revision>50</cp:revision>
  <dcterms:created xsi:type="dcterms:W3CDTF">2012-07-30T21:28:29Z</dcterms:created>
  <dcterms:modified xsi:type="dcterms:W3CDTF">2021-01-20T03:05:19Z</dcterms:modified>
</cp:coreProperties>
</file>